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DIN Pro" charset="1" panose="020B0804020201010104"/>
      <p:regular r:id="rId22"/>
    </p:embeddedFont>
    <p:embeddedFont>
      <p:font typeface="Montserrat 1 Bold Italics" charset="1" panose="00000800000000000000"/>
      <p:regular r:id="rId23"/>
    </p:embeddedFont>
    <p:embeddedFont>
      <p:font typeface="Montserrat 2" charset="1" panose="00000500000000000000"/>
      <p:regular r:id="rId24"/>
    </p:embeddedFont>
    <p:embeddedFont>
      <p:font typeface="Montserrat Light" charset="1" panose="00000400000000000000"/>
      <p:regular r:id="rId25"/>
    </p:embeddedFont>
    <p:embeddedFont>
      <p:font typeface="Montserrat Light Bold" charset="1" panose="00000800000000000000"/>
      <p:regular r:id="rId26"/>
    </p:embeddedFont>
    <p:embeddedFont>
      <p:font typeface="Gistesy" charset="1" panose="00000000000000000000"/>
      <p:regular r:id="rId27"/>
    </p:embeddedFont>
    <p:embeddedFont>
      <p:font typeface="Montserrat 2 Bold" charset="1" panose="00000600000000000000"/>
      <p:regular r:id="rId28"/>
    </p:embeddedFont>
    <p:embeddedFont>
      <p:font typeface="Montserrat Light Italics" charset="1" panose="00000400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svg" Type="http://schemas.openxmlformats.org/officeDocument/2006/relationships/image"/><Relationship Id="rId12" Target="../media/image24.png" Type="http://schemas.openxmlformats.org/officeDocument/2006/relationships/image"/><Relationship Id="rId13" Target="../media/image25.sv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vimeo.com/1030131767/fc8fe35a04?share=copy" TargetMode="External" Type="http://schemas.openxmlformats.org/officeDocument/2006/relationships/hyperlink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jpeg" Type="http://schemas.openxmlformats.org/officeDocument/2006/relationships/image"/><Relationship Id="rId3" Target="../media/image1.png" Type="http://schemas.openxmlformats.org/officeDocument/2006/relationships/image"/><Relationship Id="rId4" Target="../media/image27.png" Type="http://schemas.openxmlformats.org/officeDocument/2006/relationships/image"/><Relationship Id="rId5" Target="../media/image2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mbtionline.com/en-US/Products/For-you?gad_source=1&amp;gclid=Cj0KCQiAvP-6BhDyARIsAJ3uv7aNaLjPS5QTvv3whJZ2K5gqdZkMOZCuPDSPL8QUM3Zxs65itZJciFwaAm3KEALw_wcB" TargetMode="External" Type="http://schemas.openxmlformats.org/officeDocument/2006/relationships/hyperlink"/><Relationship Id="rId3" Target="https://www.truity.com/test/enneagram-personality-test-super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140742" y="624951"/>
            <a:ext cx="13189571" cy="217285"/>
          </a:xfrm>
          <a:prstGeom prst="rect">
            <a:avLst/>
          </a:prstGeom>
          <a:solidFill>
            <a:srgbClr val="7ACFD9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881197" y="1486414"/>
            <a:ext cx="5386142" cy="1854711"/>
          </a:xfrm>
          <a:custGeom>
            <a:avLst/>
            <a:gdLst/>
            <a:ahLst/>
            <a:cxnLst/>
            <a:rect r="r" b="b" t="t" l="l"/>
            <a:pathLst>
              <a:path h="1854711" w="5386142">
                <a:moveTo>
                  <a:pt x="0" y="0"/>
                </a:moveTo>
                <a:lnTo>
                  <a:pt x="5386143" y="0"/>
                </a:lnTo>
                <a:lnTo>
                  <a:pt x="5386143" y="1854712"/>
                </a:lnTo>
                <a:lnTo>
                  <a:pt x="0" y="1854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56" t="-29394" r="-11741" b="-25866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3446450"/>
            <a:ext cx="16570465" cy="3256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80"/>
              </a:lnSpc>
            </a:pPr>
            <a:r>
              <a:rPr lang="en-US" sz="8700" spc="783">
                <a:solidFill>
                  <a:srgbClr val="38BFC8"/>
                </a:solidFill>
                <a:latin typeface="DIN Pro"/>
                <a:ea typeface="DIN Pro"/>
                <a:cs typeface="DIN Pro"/>
                <a:sym typeface="DIN Pro"/>
              </a:rPr>
              <a:t>UNDERSTANDING THE SOCIAL/COMMUNITY BODY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03769" y="584427"/>
            <a:ext cx="6782614" cy="9118145"/>
            <a:chOff x="0" y="0"/>
            <a:chExt cx="9043486" cy="12157527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57150"/>
              <a:ext cx="7023125" cy="23245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08"/>
                </a:lnSpc>
              </a:pPr>
              <a:r>
                <a:rPr lang="en-US" sz="1470" spc="105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I cry: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Easily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Only when fatigued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Rarely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Hardly ever or never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Often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692911"/>
              <a:ext cx="7574276" cy="27150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08"/>
                </a:lnSpc>
              </a:pPr>
              <a:r>
                <a:rPr lang="en-US" sz="1470" spc="105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In a relationship, I crave: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Romance—bring on the flowers, cards, and passion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Some romance, some intellectual stimulation, and some solitary time to recharge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A mental equivalent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A nurturing partner who sees the world as I do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Warmth and reassurance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5870907"/>
              <a:ext cx="7574276" cy="34958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08"/>
                </a:lnSpc>
              </a:pPr>
              <a:r>
                <a:rPr lang="en-US" sz="1470" spc="105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I seek and enjoy: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Creative work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The opportunity to build teams, companies, and projects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The opportunity to lead a team, company, or project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Meaningful work that gives back to society or impacts the world in a lasting way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Service-based work—caring for the sick, elderly, or children, as an example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9832934"/>
              <a:ext cx="7574276" cy="23245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08"/>
                </a:lnSpc>
              </a:pPr>
              <a:r>
                <a:rPr lang="en-US" sz="1470" spc="105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I am most prone to having: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A pallid skin tone or complexion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Under-eye circles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A thick, yellow-coated tongue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Swollen joints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A white-coated tongue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8017816" y="-57150"/>
              <a:ext cx="1025670" cy="23245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08"/>
                </a:lnSpc>
              </a:pPr>
              <a:r>
                <a:rPr lang="en-US" sz="1470" spc="105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Score: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+1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+2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+3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+4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+5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8017816" y="2692911"/>
              <a:ext cx="1025670" cy="27150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08"/>
                </a:lnSpc>
              </a:pPr>
              <a:r>
                <a:rPr lang="en-US" sz="1470" spc="105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Score: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+1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+2</a:t>
              </a:r>
            </a:p>
            <a:p>
              <a:pPr algn="l">
                <a:lnSpc>
                  <a:spcPts val="2308"/>
                </a:lnSpc>
              </a:pP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+3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+4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+5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8017816" y="5870907"/>
              <a:ext cx="1025670" cy="31054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08"/>
                </a:lnSpc>
              </a:pPr>
              <a:r>
                <a:rPr lang="en-US" sz="1470" spc="105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Score: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+1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+2</a:t>
              </a:r>
            </a:p>
            <a:p>
              <a:pPr algn="l">
                <a:lnSpc>
                  <a:spcPts val="2308"/>
                </a:lnSpc>
              </a:pP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+3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+4</a:t>
              </a:r>
            </a:p>
            <a:p>
              <a:pPr algn="l">
                <a:lnSpc>
                  <a:spcPts val="2308"/>
                </a:lnSpc>
              </a:pP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+5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8017816" y="9832934"/>
              <a:ext cx="1025670" cy="23245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08"/>
                </a:lnSpc>
              </a:pPr>
              <a:r>
                <a:rPr lang="en-US" sz="1470" spc="105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Score: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+1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+2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+3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+4</a:t>
              </a:r>
            </a:p>
            <a:p>
              <a:pPr algn="l">
                <a:lnSpc>
                  <a:spcPts val="2308"/>
                </a:lnSpc>
              </a:pPr>
              <a:r>
                <a:rPr lang="en-US" sz="1470" spc="10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+5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615205" y="2302947"/>
            <a:ext cx="7900173" cy="5681107"/>
            <a:chOff x="0" y="0"/>
            <a:chExt cx="10533564" cy="7574809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972213" y="2497387"/>
              <a:ext cx="6670280" cy="22011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92"/>
                </a:lnSpc>
              </a:pPr>
              <a:r>
                <a:rPr lang="en-US" sz="1396" spc="100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My favorite comfort foods are:</a:t>
              </a:r>
            </a:p>
            <a:p>
              <a:pPr algn="l">
                <a:lnSpc>
                  <a:spcPts val="2192"/>
                </a:lnSpc>
              </a:pPr>
              <a:r>
                <a:rPr lang="en-US" sz="1396" spc="1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Salty—potato chips</a:t>
              </a:r>
            </a:p>
            <a:p>
              <a:pPr algn="l">
                <a:lnSpc>
                  <a:spcPts val="2192"/>
                </a:lnSpc>
              </a:pPr>
              <a:r>
                <a:rPr lang="en-US" sz="1396" spc="1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Both salty and sweet—potato chips and chocolate</a:t>
              </a:r>
            </a:p>
            <a:p>
              <a:pPr algn="l">
                <a:lnSpc>
                  <a:spcPts val="2192"/>
                </a:lnSpc>
              </a:pPr>
              <a:r>
                <a:rPr lang="en-US" sz="1396" spc="1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Spicy foods</a:t>
              </a:r>
            </a:p>
            <a:p>
              <a:pPr algn="l">
                <a:lnSpc>
                  <a:spcPts val="2192"/>
                </a:lnSpc>
              </a:pPr>
              <a:r>
                <a:rPr lang="en-US" sz="1396" spc="1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Fried foods</a:t>
              </a:r>
            </a:p>
            <a:p>
              <a:pPr algn="l">
                <a:lnSpc>
                  <a:spcPts val="2192"/>
                </a:lnSpc>
              </a:pPr>
              <a:r>
                <a:rPr lang="en-US" sz="1396" spc="1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Sweets - ice cream and chocolate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8587211" y="2497387"/>
              <a:ext cx="974140" cy="22011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92"/>
                </a:lnSpc>
              </a:pPr>
              <a:r>
                <a:rPr lang="en-US" sz="1396" spc="100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Score:</a:t>
              </a:r>
            </a:p>
            <a:p>
              <a:pPr algn="l">
                <a:lnSpc>
                  <a:spcPts val="2192"/>
                </a:lnSpc>
              </a:pPr>
              <a:r>
                <a:rPr lang="en-US" sz="1396" spc="1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+1</a:t>
              </a:r>
            </a:p>
            <a:p>
              <a:pPr algn="l">
                <a:lnSpc>
                  <a:spcPts val="2192"/>
                </a:lnSpc>
              </a:pPr>
              <a:r>
                <a:rPr lang="en-US" sz="1396" spc="1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+2</a:t>
              </a:r>
            </a:p>
            <a:p>
              <a:pPr algn="l">
                <a:lnSpc>
                  <a:spcPts val="2192"/>
                </a:lnSpc>
              </a:pPr>
              <a:r>
                <a:rPr lang="en-US" sz="1396" spc="1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+3</a:t>
              </a:r>
            </a:p>
            <a:p>
              <a:pPr algn="l">
                <a:lnSpc>
                  <a:spcPts val="2192"/>
                </a:lnSpc>
              </a:pPr>
              <a:r>
                <a:rPr lang="en-US" sz="1396" spc="1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+4</a:t>
              </a:r>
            </a:p>
            <a:p>
              <a:pPr algn="l">
                <a:lnSpc>
                  <a:spcPts val="2192"/>
                </a:lnSpc>
              </a:pPr>
              <a:r>
                <a:rPr lang="en-US" sz="1396" spc="100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+5</a:t>
              </a:r>
            </a:p>
          </p:txBody>
        </p:sp>
        <p:sp>
          <p:nvSpPr>
            <p:cNvPr name="AutoShape 14" id="14"/>
            <p:cNvSpPr/>
            <p:nvPr/>
          </p:nvSpPr>
          <p:spPr>
            <a:xfrm rot="0">
              <a:off x="1722402" y="5452449"/>
              <a:ext cx="7088760" cy="1061216"/>
            </a:xfrm>
            <a:prstGeom prst="rect">
              <a:avLst/>
            </a:prstGeom>
            <a:solidFill>
              <a:srgbClr val="38BFC8">
                <a:alpha val="29804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2055612" y="5752563"/>
              <a:ext cx="3023936" cy="452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53"/>
                </a:lnSpc>
              </a:pPr>
              <a:r>
                <a:rPr lang="en-US" sz="2220" spc="159">
                  <a:solidFill>
                    <a:srgbClr val="22222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YOUR SCORE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6840799"/>
              <a:ext cx="10533564" cy="7340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92"/>
                </a:lnSpc>
              </a:pPr>
              <a:r>
                <a:rPr lang="en-US" b="true" sz="1396" spc="62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ADD UP EACH ANSWER SCORE TO</a:t>
              </a:r>
            </a:p>
            <a:p>
              <a:pPr algn="ctr">
                <a:lnSpc>
                  <a:spcPts val="2192"/>
                </a:lnSpc>
              </a:pPr>
              <a:r>
                <a:rPr lang="en-US" b="true" sz="1396" spc="62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CALCULATE YOUR OVERALL SCORE.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1510104" y="-104775"/>
              <a:ext cx="7513357" cy="14405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22"/>
                </a:lnSpc>
              </a:pPr>
              <a:r>
                <a:rPr lang="en-US" sz="6633">
                  <a:solidFill>
                    <a:srgbClr val="38BFC8"/>
                  </a:solidFill>
                  <a:latin typeface="Gistesy"/>
                  <a:ea typeface="Gistesy"/>
                  <a:cs typeface="Gistesy"/>
                  <a:sym typeface="Gistesy"/>
                </a:rPr>
                <a:t>Your PowerType</a:t>
              </a:r>
            </a:p>
          </p:txBody>
        </p:sp>
        <p:sp>
          <p:nvSpPr>
            <p:cNvPr name="AutoShape 18" id="18"/>
            <p:cNvSpPr/>
            <p:nvPr/>
          </p:nvSpPr>
          <p:spPr>
            <a:xfrm rot="0">
              <a:off x="5479070" y="5631661"/>
              <a:ext cx="3032358" cy="704081"/>
            </a:xfrm>
            <a:prstGeom prst="rect">
              <a:avLst/>
            </a:prstGeom>
            <a:solidFill>
              <a:srgbClr val="F8F2EF"/>
            </a:solidFill>
          </p:spPr>
        </p:sp>
      </p:grpSp>
      <p:sp>
        <p:nvSpPr>
          <p:cNvPr name="AutoShape 19" id="19"/>
          <p:cNvSpPr/>
          <p:nvPr/>
        </p:nvSpPr>
        <p:spPr>
          <a:xfrm rot="0">
            <a:off x="9116824" y="-101018"/>
            <a:ext cx="71189" cy="10554091"/>
          </a:xfrm>
          <a:prstGeom prst="rect">
            <a:avLst/>
          </a:prstGeom>
          <a:solidFill>
            <a:srgbClr val="7ACFD9"/>
          </a:solid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55663" y="2360361"/>
            <a:ext cx="8610403" cy="5566279"/>
            <a:chOff x="0" y="0"/>
            <a:chExt cx="11480537" cy="7421705"/>
          </a:xfrm>
        </p:grpSpPr>
        <p:sp>
          <p:nvSpPr>
            <p:cNvPr name="Freeform 3" id="3"/>
            <p:cNvSpPr/>
            <p:nvPr/>
          </p:nvSpPr>
          <p:spPr>
            <a:xfrm flipH="false" flipV="false" rot="5400000">
              <a:off x="0" y="5387718"/>
              <a:ext cx="2075497" cy="1992477"/>
            </a:xfrm>
            <a:custGeom>
              <a:avLst/>
              <a:gdLst/>
              <a:ahLst/>
              <a:cxnLst/>
              <a:rect r="r" b="b" t="t" l="l"/>
              <a:pathLst>
                <a:path h="1992477" w="2075497">
                  <a:moveTo>
                    <a:pt x="0" y="0"/>
                  </a:moveTo>
                  <a:lnTo>
                    <a:pt x="2075497" y="0"/>
                  </a:lnTo>
                  <a:lnTo>
                    <a:pt x="2075497" y="1992477"/>
                  </a:lnTo>
                  <a:lnTo>
                    <a:pt x="0" y="1992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10800000">
              <a:off x="0" y="0"/>
              <a:ext cx="2075497" cy="1992477"/>
            </a:xfrm>
            <a:custGeom>
              <a:avLst/>
              <a:gdLst/>
              <a:ahLst/>
              <a:cxnLst/>
              <a:rect r="r" b="b" t="t" l="l"/>
              <a:pathLst>
                <a:path h="1992477" w="2075497">
                  <a:moveTo>
                    <a:pt x="0" y="0"/>
                  </a:moveTo>
                  <a:lnTo>
                    <a:pt x="2075497" y="0"/>
                  </a:lnTo>
                  <a:lnTo>
                    <a:pt x="2075497" y="1992477"/>
                  </a:lnTo>
                  <a:lnTo>
                    <a:pt x="0" y="1992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2442996"/>
              <a:ext cx="2075497" cy="1992477"/>
            </a:xfrm>
            <a:custGeom>
              <a:avLst/>
              <a:gdLst/>
              <a:ahLst/>
              <a:cxnLst/>
              <a:rect r="r" b="b" t="t" l="l"/>
              <a:pathLst>
                <a:path h="1992477" w="2075497">
                  <a:moveTo>
                    <a:pt x="0" y="0"/>
                  </a:moveTo>
                  <a:lnTo>
                    <a:pt x="2075497" y="0"/>
                  </a:lnTo>
                  <a:lnTo>
                    <a:pt x="2075497" y="1992477"/>
                  </a:lnTo>
                  <a:lnTo>
                    <a:pt x="0" y="1992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89335" y="98761"/>
              <a:ext cx="1743563" cy="1761174"/>
            </a:xfrm>
            <a:custGeom>
              <a:avLst/>
              <a:gdLst/>
              <a:ahLst/>
              <a:cxnLst/>
              <a:rect r="r" b="b" t="t" l="l"/>
              <a:pathLst>
                <a:path h="1761174" w="1743563">
                  <a:moveTo>
                    <a:pt x="0" y="0"/>
                  </a:moveTo>
                  <a:lnTo>
                    <a:pt x="1743563" y="0"/>
                  </a:lnTo>
                  <a:lnTo>
                    <a:pt x="1743563" y="1761174"/>
                  </a:lnTo>
                  <a:lnTo>
                    <a:pt x="0" y="17611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31908" y="5462491"/>
              <a:ext cx="1620391" cy="1843972"/>
            </a:xfrm>
            <a:custGeom>
              <a:avLst/>
              <a:gdLst/>
              <a:ahLst/>
              <a:cxnLst/>
              <a:rect r="r" b="b" t="t" l="l"/>
              <a:pathLst>
                <a:path h="1843972" w="1620391">
                  <a:moveTo>
                    <a:pt x="0" y="0"/>
                  </a:moveTo>
                  <a:lnTo>
                    <a:pt x="1620390" y="0"/>
                  </a:lnTo>
                  <a:lnTo>
                    <a:pt x="1620390" y="1843972"/>
                  </a:lnTo>
                  <a:lnTo>
                    <a:pt x="0" y="18439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227553" y="2626541"/>
              <a:ext cx="1789346" cy="1572388"/>
            </a:xfrm>
            <a:custGeom>
              <a:avLst/>
              <a:gdLst/>
              <a:ahLst/>
              <a:cxnLst/>
              <a:rect r="r" b="b" t="t" l="l"/>
              <a:pathLst>
                <a:path h="1572388" w="1789346">
                  <a:moveTo>
                    <a:pt x="0" y="0"/>
                  </a:moveTo>
                  <a:lnTo>
                    <a:pt x="1789346" y="0"/>
                  </a:lnTo>
                  <a:lnTo>
                    <a:pt x="1789346" y="1572388"/>
                  </a:lnTo>
                  <a:lnTo>
                    <a:pt x="0" y="15723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2431555" y="16582"/>
              <a:ext cx="9048982" cy="19021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69"/>
                </a:lnSpc>
              </a:pPr>
              <a:r>
                <a:rPr lang="en-US" sz="1445" spc="27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52 - 67</a:t>
              </a:r>
              <a:r>
                <a:rPr lang="en-US" sz="1445" spc="27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: You're a boss lady!</a:t>
              </a:r>
              <a:r>
                <a:rPr lang="en-US" sz="1445" spc="27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 </a:t>
              </a:r>
            </a:p>
            <a:p>
              <a:pPr algn="l">
                <a:lnSpc>
                  <a:spcPts val="2269"/>
                </a:lnSpc>
              </a:pPr>
            </a:p>
            <a:p>
              <a:pPr algn="l">
                <a:lnSpc>
                  <a:spcPts val="2269"/>
                </a:lnSpc>
              </a:pPr>
              <a:r>
                <a:rPr lang="en-US" sz="1445" spc="27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As a Boss Lady, your health challenges tend to revolve around digestive issues. Irritable bowel, acid reflux/heartburn, constipation and more can negatively impact your energy, sleep, weight and hair quality.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2431555" y="2459578"/>
              <a:ext cx="8335625" cy="22859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69"/>
                </a:lnSpc>
              </a:pPr>
              <a:r>
                <a:rPr lang="en-US" sz="1445" spc="27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68 - 83</a:t>
              </a:r>
              <a:r>
                <a:rPr lang="en-US" sz="1445" spc="27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: You're a nightingale!</a:t>
              </a:r>
              <a:r>
                <a:rPr lang="en-US" sz="1445" spc="27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 </a:t>
              </a:r>
            </a:p>
            <a:p>
              <a:pPr algn="l">
                <a:lnSpc>
                  <a:spcPts val="2269"/>
                </a:lnSpc>
              </a:pPr>
            </a:p>
            <a:p>
              <a:pPr algn="l">
                <a:lnSpc>
                  <a:spcPts val="2269"/>
                </a:lnSpc>
              </a:pPr>
              <a:r>
                <a:rPr lang="en-US" sz="1445" spc="27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As a Nightingale, your selfless nature can lead to depleted energy levels, a weakened immune system and chronic inflammation. This can result in many other long-term health conditions that Nightingales must watch for.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2424161" y="5404300"/>
              <a:ext cx="8802997" cy="19021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69"/>
                </a:lnSpc>
              </a:pPr>
              <a:r>
                <a:rPr lang="en-US" sz="1445" spc="27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84 - 100</a:t>
              </a:r>
              <a:r>
                <a:rPr lang="en-US" sz="1445" spc="27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: You're an earth mama!</a:t>
              </a:r>
              <a:r>
                <a:rPr lang="en-US" sz="1445" spc="27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 </a:t>
              </a:r>
            </a:p>
            <a:p>
              <a:pPr algn="l">
                <a:lnSpc>
                  <a:spcPts val="2269"/>
                </a:lnSpc>
              </a:pPr>
            </a:p>
            <a:p>
              <a:pPr algn="l">
                <a:lnSpc>
                  <a:spcPts val="2269"/>
                </a:lnSpc>
              </a:pPr>
              <a:r>
                <a:rPr lang="en-US" sz="1445" spc="27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As an Earth Mama, you may ignore your own body’s own needs, while taking care of everyone else. This can lead to stubborn weight, low energy, heart issues and even depression.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5291231" y="106659"/>
            <a:ext cx="7705539" cy="1512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37"/>
              </a:lnSpc>
            </a:pPr>
            <a:r>
              <a:rPr lang="en-US" sz="9071">
                <a:solidFill>
                  <a:srgbClr val="38BFC8"/>
                </a:solidFill>
                <a:latin typeface="Gistesy"/>
                <a:ea typeface="Gistesy"/>
                <a:cs typeface="Gistesy"/>
                <a:sym typeface="Gistesy"/>
              </a:rPr>
              <a:t>Results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657012" y="3439210"/>
            <a:ext cx="8199319" cy="3408581"/>
            <a:chOff x="0" y="0"/>
            <a:chExt cx="10932425" cy="454477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021012" cy="1940171"/>
            </a:xfrm>
            <a:custGeom>
              <a:avLst/>
              <a:gdLst/>
              <a:ahLst/>
              <a:cxnLst/>
              <a:rect r="r" b="b" t="t" l="l"/>
              <a:pathLst>
                <a:path h="1940171" w="2021012">
                  <a:moveTo>
                    <a:pt x="0" y="0"/>
                  </a:moveTo>
                  <a:lnTo>
                    <a:pt x="2021012" y="0"/>
                  </a:lnTo>
                  <a:lnTo>
                    <a:pt x="2021012" y="1940171"/>
                  </a:lnTo>
                  <a:lnTo>
                    <a:pt x="0" y="1940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5400000">
              <a:off x="0" y="2414915"/>
              <a:ext cx="2021012" cy="1940171"/>
            </a:xfrm>
            <a:custGeom>
              <a:avLst/>
              <a:gdLst/>
              <a:ahLst/>
              <a:cxnLst/>
              <a:rect r="r" b="b" t="t" l="l"/>
              <a:pathLst>
                <a:path h="1940171" w="2021012">
                  <a:moveTo>
                    <a:pt x="0" y="0"/>
                  </a:moveTo>
                  <a:lnTo>
                    <a:pt x="2021012" y="0"/>
                  </a:lnTo>
                  <a:lnTo>
                    <a:pt x="2021012" y="1940172"/>
                  </a:lnTo>
                  <a:lnTo>
                    <a:pt x="0" y="1940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314332" y="71796"/>
              <a:ext cx="1392348" cy="1796579"/>
            </a:xfrm>
            <a:custGeom>
              <a:avLst/>
              <a:gdLst/>
              <a:ahLst/>
              <a:cxnLst/>
              <a:rect r="r" b="b" t="t" l="l"/>
              <a:pathLst>
                <a:path h="1796579" w="1392348">
                  <a:moveTo>
                    <a:pt x="0" y="0"/>
                  </a:moveTo>
                  <a:lnTo>
                    <a:pt x="1392348" y="0"/>
                  </a:lnTo>
                  <a:lnTo>
                    <a:pt x="1392348" y="1796579"/>
                  </a:lnTo>
                  <a:lnTo>
                    <a:pt x="0" y="1796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314332" y="2581346"/>
              <a:ext cx="1437858" cy="1791723"/>
            </a:xfrm>
            <a:custGeom>
              <a:avLst/>
              <a:gdLst/>
              <a:ahLst/>
              <a:cxnLst/>
              <a:rect r="r" b="b" t="t" l="l"/>
              <a:pathLst>
                <a:path h="1791723" w="1437858">
                  <a:moveTo>
                    <a:pt x="0" y="0"/>
                  </a:moveTo>
                  <a:lnTo>
                    <a:pt x="1437857" y="0"/>
                  </a:lnTo>
                  <a:lnTo>
                    <a:pt x="1437857" y="1791723"/>
                  </a:lnTo>
                  <a:lnTo>
                    <a:pt x="0" y="1791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2360522" y="14646"/>
              <a:ext cx="8571903" cy="18537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09"/>
                </a:lnSpc>
              </a:pPr>
              <a:r>
                <a:rPr lang="en-US" sz="1407" spc="26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0 - 35</a:t>
              </a:r>
              <a:r>
                <a:rPr lang="en-US" sz="1407" spc="26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: You're a gypsy girl!</a:t>
              </a:r>
              <a:r>
                <a:rPr lang="en-US" sz="1407" spc="26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 </a:t>
              </a:r>
            </a:p>
            <a:p>
              <a:pPr algn="l">
                <a:lnSpc>
                  <a:spcPts val="2209"/>
                </a:lnSpc>
              </a:pPr>
            </a:p>
            <a:p>
              <a:pPr algn="l">
                <a:lnSpc>
                  <a:spcPts val="2209"/>
                </a:lnSpc>
              </a:pPr>
              <a:r>
                <a:rPr lang="en-US" sz="1407" spc="26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As a Gypsy Girl, you may be prone to anxiety, inconsistent sleep, up and down energy, eating/diet challenges, ADHD (or concentration issues in general), thinning hair, dry skin and achy joints.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2360522" y="2317345"/>
              <a:ext cx="8571903" cy="22274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09"/>
                </a:lnSpc>
              </a:pPr>
              <a:r>
                <a:rPr lang="en-US" sz="1407" spc="26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36 - 51</a:t>
              </a:r>
              <a:r>
                <a:rPr lang="en-US" sz="1407" spc="26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: You're a savvy chick!</a:t>
              </a:r>
              <a:r>
                <a:rPr lang="en-US" sz="1407" spc="26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 </a:t>
              </a:r>
            </a:p>
            <a:p>
              <a:pPr algn="l">
                <a:lnSpc>
                  <a:spcPts val="2209"/>
                </a:lnSpc>
              </a:pPr>
            </a:p>
            <a:p>
              <a:pPr algn="l">
                <a:lnSpc>
                  <a:spcPts val="2209"/>
                </a:lnSpc>
              </a:pPr>
              <a:r>
                <a:rPr lang="en-US" sz="1407" spc="26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As a Savvy Chick, you’re especially harmed by the one-size-fits-all perspective that permeates mainstream health advice. That’s because your constitution can go back and forth between power types, requiring extra attention on your body’s needs, on a day-to-day basis.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-112202"/>
            <a:ext cx="18585181" cy="10511403"/>
          </a:xfrm>
          <a:prstGeom prst="rect">
            <a:avLst/>
          </a:prstGeom>
          <a:solidFill>
            <a:srgbClr val="7ACFD9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028700" y="524629"/>
            <a:ext cx="16234225" cy="1924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579"/>
              </a:lnSpc>
              <a:spcBef>
                <a:spcPct val="0"/>
              </a:spcBef>
            </a:pPr>
            <a:r>
              <a:rPr lang="en-US" b="true" sz="6316" spc="568">
                <a:solidFill>
                  <a:srgbClr val="F5F5F5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FIX MY FAMILY: THE HOL+ FAMILY ASSESSMENT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362954"/>
            <a:ext cx="10652944" cy="7291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98"/>
              </a:lnSpc>
            </a:pPr>
          </a:p>
          <a:p>
            <a:pPr algn="just">
              <a:lnSpc>
                <a:spcPts val="3198"/>
              </a:lnSpc>
            </a:pPr>
            <a:r>
              <a:rPr lang="en-US" b="true" sz="1926" spc="138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MIND/MOOD</a:t>
            </a:r>
          </a:p>
          <a:p>
            <a:pPr algn="just">
              <a:lnSpc>
                <a:spcPts val="3198"/>
              </a:lnSpc>
            </a:pPr>
            <a:r>
              <a:rPr lang="en-US" sz="1926" spc="13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1. You can repeat a sentence backwards.</a:t>
            </a:r>
          </a:p>
          <a:p>
            <a:pPr algn="just">
              <a:lnSpc>
                <a:spcPts val="3198"/>
              </a:lnSpc>
            </a:pPr>
            <a:r>
              <a:rPr lang="en-US" sz="1926" spc="13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2. You can read a book, newspaper or magazine for 30 minutes.</a:t>
            </a:r>
          </a:p>
          <a:p>
            <a:pPr algn="just">
              <a:lnSpc>
                <a:spcPts val="3198"/>
              </a:lnSpc>
            </a:pPr>
            <a:r>
              <a:rPr lang="en-US" sz="1926" spc="13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3. In any given week, you have more than 4 good days.</a:t>
            </a:r>
          </a:p>
          <a:p>
            <a:pPr algn="just">
              <a:lnSpc>
                <a:spcPts val="3198"/>
              </a:lnSpc>
            </a:pPr>
            <a:r>
              <a:rPr lang="en-US" b="true" sz="1926" spc="138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BODY</a:t>
            </a:r>
          </a:p>
          <a:p>
            <a:pPr algn="just">
              <a:lnSpc>
                <a:spcPts val="3198"/>
              </a:lnSpc>
            </a:pPr>
            <a:r>
              <a:rPr lang="en-US" sz="1926" spc="13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4. You have kept your weight stable over the last 5 years ( within a 5 lb range).</a:t>
            </a:r>
          </a:p>
          <a:p>
            <a:pPr algn="just">
              <a:lnSpc>
                <a:spcPts val="3198"/>
              </a:lnSpc>
            </a:pPr>
            <a:r>
              <a:rPr lang="en-US" sz="1926" spc="13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5. You are sick no more than 3x per year.</a:t>
            </a:r>
          </a:p>
          <a:p>
            <a:pPr algn="just">
              <a:lnSpc>
                <a:spcPts val="3198"/>
              </a:lnSpc>
            </a:pPr>
            <a:r>
              <a:rPr lang="en-US" b="true" sz="1926" spc="138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GI</a:t>
            </a:r>
          </a:p>
          <a:p>
            <a:pPr algn="just">
              <a:lnSpc>
                <a:spcPts val="3198"/>
              </a:lnSpc>
            </a:pPr>
            <a:r>
              <a:rPr lang="en-US" sz="1926" spc="13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6. You have regular, daily bowel movements.</a:t>
            </a:r>
          </a:p>
          <a:p>
            <a:pPr algn="just">
              <a:lnSpc>
                <a:spcPts val="3198"/>
              </a:lnSpc>
            </a:pPr>
            <a:r>
              <a:rPr lang="en-US" sz="1926" spc="13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7. You rotate your breakfasts, lunches and dinners every 3 days (at least).</a:t>
            </a:r>
          </a:p>
          <a:p>
            <a:pPr algn="just">
              <a:lnSpc>
                <a:spcPts val="3198"/>
              </a:lnSpc>
            </a:pPr>
            <a:r>
              <a:rPr lang="en-US" sz="1926" spc="13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8. You do not have reflux, abdominal pain, or frequent gas.</a:t>
            </a:r>
          </a:p>
          <a:p>
            <a:pPr algn="just">
              <a:lnSpc>
                <a:spcPts val="3198"/>
              </a:lnSpc>
            </a:pPr>
            <a:r>
              <a:rPr lang="en-US" b="true" sz="1926" spc="138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SKIN</a:t>
            </a:r>
          </a:p>
          <a:p>
            <a:pPr algn="just">
              <a:lnSpc>
                <a:spcPts val="3198"/>
              </a:lnSpc>
            </a:pPr>
            <a:r>
              <a:rPr lang="en-US" sz="1926" spc="13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9. You have no rashes, liver spots (cherry hemangiomas), or acne.</a:t>
            </a:r>
          </a:p>
          <a:p>
            <a:pPr algn="just">
              <a:lnSpc>
                <a:spcPts val="3198"/>
              </a:lnSpc>
            </a:pPr>
            <a:r>
              <a:rPr lang="en-US" sz="1926" spc="13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10. You have no changes in skin pigmentation.</a:t>
            </a:r>
          </a:p>
          <a:p>
            <a:pPr algn="just">
              <a:lnSpc>
                <a:spcPts val="3198"/>
              </a:lnSpc>
            </a:pPr>
            <a:r>
              <a:rPr lang="en-US" b="true" sz="1926" spc="138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HAIR</a:t>
            </a:r>
          </a:p>
          <a:p>
            <a:pPr algn="just">
              <a:lnSpc>
                <a:spcPts val="3198"/>
              </a:lnSpc>
            </a:pPr>
            <a:r>
              <a:rPr lang="en-US" sz="1926" spc="13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11. You have consistent hair density and texture.</a:t>
            </a:r>
          </a:p>
          <a:p>
            <a:pPr algn="just">
              <a:lnSpc>
                <a:spcPts val="3198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2046924" y="3240415"/>
            <a:ext cx="1040961" cy="379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8"/>
              </a:lnSpc>
              <a:spcBef>
                <a:spcPct val="0"/>
              </a:spcBef>
            </a:pPr>
            <a:r>
              <a:rPr lang="en-US" sz="2056" spc="14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       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046924" y="3648791"/>
            <a:ext cx="1040961" cy="379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8"/>
              </a:lnSpc>
              <a:spcBef>
                <a:spcPct val="0"/>
              </a:spcBef>
            </a:pPr>
            <a:r>
              <a:rPr lang="en-US" sz="2056" spc="14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       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046924" y="4056587"/>
            <a:ext cx="1040961" cy="379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8"/>
              </a:lnSpc>
              <a:spcBef>
                <a:spcPct val="0"/>
              </a:spcBef>
            </a:pPr>
            <a:r>
              <a:rPr lang="en-US" sz="2056" spc="14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       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046924" y="4872179"/>
            <a:ext cx="1040961" cy="379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8"/>
              </a:lnSpc>
              <a:spcBef>
                <a:spcPct val="0"/>
              </a:spcBef>
            </a:pPr>
            <a:r>
              <a:rPr lang="en-US" sz="2056" spc="14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       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046924" y="5279974"/>
            <a:ext cx="1040961" cy="379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8"/>
              </a:lnSpc>
              <a:spcBef>
                <a:spcPct val="0"/>
              </a:spcBef>
            </a:pPr>
            <a:r>
              <a:rPr lang="en-US" sz="2056" spc="14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       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046924" y="6095566"/>
            <a:ext cx="1040961" cy="379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8"/>
              </a:lnSpc>
              <a:spcBef>
                <a:spcPct val="0"/>
              </a:spcBef>
            </a:pPr>
            <a:r>
              <a:rPr lang="en-US" sz="2056" spc="14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       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046924" y="6503362"/>
            <a:ext cx="1040961" cy="379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8"/>
              </a:lnSpc>
              <a:spcBef>
                <a:spcPct val="0"/>
              </a:spcBef>
            </a:pPr>
            <a:r>
              <a:rPr lang="en-US" sz="2056" spc="14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       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046924" y="6911158"/>
            <a:ext cx="1040961" cy="379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8"/>
              </a:lnSpc>
              <a:spcBef>
                <a:spcPct val="0"/>
              </a:spcBef>
            </a:pPr>
            <a:r>
              <a:rPr lang="en-US" sz="2056" spc="14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       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046924" y="7726749"/>
            <a:ext cx="1040961" cy="379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8"/>
              </a:lnSpc>
              <a:spcBef>
                <a:spcPct val="0"/>
              </a:spcBef>
            </a:pPr>
            <a:r>
              <a:rPr lang="en-US" sz="2056" spc="14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       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046924" y="8134545"/>
            <a:ext cx="1040961" cy="379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8"/>
              </a:lnSpc>
              <a:spcBef>
                <a:spcPct val="0"/>
              </a:spcBef>
            </a:pPr>
            <a:r>
              <a:rPr lang="en-US" sz="2056" spc="14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       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046924" y="8950137"/>
            <a:ext cx="1040961" cy="379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8"/>
              </a:lnSpc>
              <a:spcBef>
                <a:spcPct val="0"/>
              </a:spcBef>
            </a:pPr>
            <a:r>
              <a:rPr lang="en-US" sz="2056" spc="14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       N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-112202"/>
            <a:ext cx="18585181" cy="10511403"/>
          </a:xfrm>
          <a:prstGeom prst="rect">
            <a:avLst/>
          </a:prstGeom>
          <a:solidFill>
            <a:srgbClr val="7ACFD9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028700" y="524629"/>
            <a:ext cx="16234225" cy="1924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579"/>
              </a:lnSpc>
              <a:spcBef>
                <a:spcPct val="0"/>
              </a:spcBef>
            </a:pPr>
            <a:r>
              <a:rPr lang="en-US" b="true" sz="6316" spc="568">
                <a:solidFill>
                  <a:srgbClr val="F5F5F5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 FIX MY FAMILY: THE HOL+ FAMILY ASSESSMENT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636177"/>
            <a:ext cx="9599068" cy="6975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34"/>
              </a:lnSpc>
            </a:pPr>
            <a:r>
              <a:rPr lang="en-US" b="true" sz="1948" spc="14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MUSCLE</a:t>
            </a:r>
          </a:p>
          <a:p>
            <a:pPr algn="just">
              <a:lnSpc>
                <a:spcPts val="3234"/>
              </a:lnSpc>
            </a:pPr>
            <a:r>
              <a:rPr lang="en-US" sz="1948" spc="14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12. You complain of muscle aches and pains no more than 1-2x per month</a:t>
            </a:r>
          </a:p>
          <a:p>
            <a:pPr algn="just">
              <a:lnSpc>
                <a:spcPts val="3234"/>
              </a:lnSpc>
            </a:pPr>
            <a:r>
              <a:rPr lang="en-US" sz="1948" spc="14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13. You do not have frequent injuries or accidents.</a:t>
            </a:r>
          </a:p>
          <a:p>
            <a:pPr algn="just">
              <a:lnSpc>
                <a:spcPts val="3234"/>
              </a:lnSpc>
            </a:pPr>
            <a:r>
              <a:rPr lang="en-US" b="true" sz="1948" spc="14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ENERGY</a:t>
            </a:r>
          </a:p>
          <a:p>
            <a:pPr algn="just">
              <a:lnSpc>
                <a:spcPts val="3234"/>
              </a:lnSpc>
            </a:pPr>
            <a:r>
              <a:rPr lang="en-US" sz="1948" spc="14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14. You have consistent energy through a given day.</a:t>
            </a:r>
          </a:p>
          <a:p>
            <a:pPr algn="just">
              <a:lnSpc>
                <a:spcPts val="3234"/>
              </a:lnSpc>
            </a:pPr>
            <a:r>
              <a:rPr lang="en-US" b="true" sz="1948" spc="14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SLEEP</a:t>
            </a:r>
          </a:p>
          <a:p>
            <a:pPr algn="just">
              <a:lnSpc>
                <a:spcPts val="3234"/>
              </a:lnSpc>
            </a:pPr>
            <a:r>
              <a:rPr lang="en-US" sz="1948" spc="14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15. You sleep at least 7 hours 5 nights per week.</a:t>
            </a:r>
          </a:p>
          <a:p>
            <a:pPr algn="just">
              <a:lnSpc>
                <a:spcPts val="3234"/>
              </a:lnSpc>
            </a:pPr>
            <a:r>
              <a:rPr lang="en-US" b="true" sz="1948" spc="14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WOMEN</a:t>
            </a:r>
          </a:p>
          <a:p>
            <a:pPr algn="just">
              <a:lnSpc>
                <a:spcPts val="3234"/>
              </a:lnSpc>
            </a:pPr>
            <a:r>
              <a:rPr lang="en-US" sz="1948" spc="14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16. You have regular, consistent menstrual cycles (if under 45) without the use of supplemental hormones.</a:t>
            </a:r>
          </a:p>
          <a:p>
            <a:pPr algn="just">
              <a:lnSpc>
                <a:spcPts val="3234"/>
              </a:lnSpc>
            </a:pPr>
            <a:r>
              <a:rPr lang="en-US" sz="1948" spc="14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17. You have your hormone levels checked every 2 years.</a:t>
            </a:r>
          </a:p>
          <a:p>
            <a:pPr algn="just">
              <a:lnSpc>
                <a:spcPts val="3234"/>
              </a:lnSpc>
            </a:pPr>
            <a:r>
              <a:rPr lang="en-US" b="true" sz="1948" spc="140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CHILDREN</a:t>
            </a:r>
          </a:p>
          <a:p>
            <a:pPr algn="just">
              <a:lnSpc>
                <a:spcPts val="3234"/>
              </a:lnSpc>
            </a:pPr>
            <a:r>
              <a:rPr lang="en-US" sz="1948" spc="14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18. Your children do not have allergies, eczema or asthma.</a:t>
            </a:r>
          </a:p>
          <a:p>
            <a:pPr algn="just">
              <a:lnSpc>
                <a:spcPts val="3234"/>
              </a:lnSpc>
            </a:pPr>
            <a:r>
              <a:rPr lang="en-US" sz="1948" spc="14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19. Your children are not sick more than 3x per year.</a:t>
            </a:r>
          </a:p>
          <a:p>
            <a:pPr algn="just">
              <a:lnSpc>
                <a:spcPts val="3234"/>
              </a:lnSpc>
            </a:pPr>
            <a:r>
              <a:rPr lang="en-US" sz="1948" spc="14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20. Your children are conscious about their sugar intake.</a:t>
            </a:r>
          </a:p>
          <a:p>
            <a:pPr algn="just">
              <a:lnSpc>
                <a:spcPts val="3234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2035184" y="3124875"/>
            <a:ext cx="1027372" cy="366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6"/>
              </a:lnSpc>
              <a:spcBef>
                <a:spcPct val="0"/>
              </a:spcBef>
            </a:pPr>
            <a:r>
              <a:rPr lang="en-US" sz="2029" spc="146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       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035184" y="3875420"/>
            <a:ext cx="1027372" cy="366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6"/>
              </a:lnSpc>
              <a:spcBef>
                <a:spcPct val="0"/>
              </a:spcBef>
            </a:pPr>
            <a:r>
              <a:rPr lang="en-US" sz="2029" spc="146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       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035184" y="4718236"/>
            <a:ext cx="1027372" cy="366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6"/>
              </a:lnSpc>
              <a:spcBef>
                <a:spcPct val="0"/>
              </a:spcBef>
            </a:pPr>
            <a:r>
              <a:rPr lang="en-US" sz="2029" spc="146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       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035184" y="5567662"/>
            <a:ext cx="1027372" cy="366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6"/>
              </a:lnSpc>
              <a:spcBef>
                <a:spcPct val="0"/>
              </a:spcBef>
            </a:pPr>
            <a:r>
              <a:rPr lang="en-US" sz="2029" spc="146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       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035184" y="6410478"/>
            <a:ext cx="1027372" cy="366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6"/>
              </a:lnSpc>
              <a:spcBef>
                <a:spcPct val="0"/>
              </a:spcBef>
            </a:pPr>
            <a:r>
              <a:rPr lang="en-US" sz="2029" spc="146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       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035184" y="7253294"/>
            <a:ext cx="1027372" cy="366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6"/>
              </a:lnSpc>
              <a:spcBef>
                <a:spcPct val="0"/>
              </a:spcBef>
            </a:pPr>
            <a:r>
              <a:rPr lang="en-US" sz="2029" spc="146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       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035184" y="8072514"/>
            <a:ext cx="1027372" cy="366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6"/>
              </a:lnSpc>
              <a:spcBef>
                <a:spcPct val="0"/>
              </a:spcBef>
            </a:pPr>
            <a:r>
              <a:rPr lang="en-US" sz="2029" spc="146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       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035184" y="8446297"/>
            <a:ext cx="1027372" cy="366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6"/>
              </a:lnSpc>
              <a:spcBef>
                <a:spcPct val="0"/>
              </a:spcBef>
            </a:pPr>
            <a:r>
              <a:rPr lang="en-US" sz="2029" spc="146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       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035184" y="8891734"/>
            <a:ext cx="1027372" cy="366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6"/>
              </a:lnSpc>
              <a:spcBef>
                <a:spcPct val="0"/>
              </a:spcBef>
            </a:pPr>
            <a:r>
              <a:rPr lang="en-US" sz="2029" spc="146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       N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-112202"/>
            <a:ext cx="18585181" cy="10511403"/>
          </a:xfrm>
          <a:prstGeom prst="rect">
            <a:avLst/>
          </a:prstGeom>
          <a:solidFill>
            <a:srgbClr val="7ACFD9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028700" y="524629"/>
            <a:ext cx="16234225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579"/>
              </a:lnSpc>
              <a:spcBef>
                <a:spcPct val="0"/>
              </a:spcBef>
            </a:pPr>
            <a:r>
              <a:rPr lang="en-US" b="true" sz="6316" spc="568">
                <a:solidFill>
                  <a:srgbClr val="F5F5F5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NOW, FOR THE RESULTS…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494315"/>
            <a:ext cx="14019329" cy="6553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24"/>
              </a:lnSpc>
            </a:pPr>
            <a:r>
              <a:rPr lang="en-US" b="true" sz="2846" spc="204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Y=2 points</a:t>
            </a:r>
          </a:p>
          <a:p>
            <a:pPr algn="just">
              <a:lnSpc>
                <a:spcPts val="4724"/>
              </a:lnSpc>
            </a:pPr>
            <a:r>
              <a:rPr lang="en-US" b="true" sz="2846" spc="204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N=1</a:t>
            </a:r>
          </a:p>
          <a:p>
            <a:pPr algn="l">
              <a:lnSpc>
                <a:spcPts val="4724"/>
              </a:lnSpc>
            </a:pPr>
          </a:p>
          <a:p>
            <a:pPr algn="l">
              <a:lnSpc>
                <a:spcPts val="4724"/>
              </a:lnSpc>
            </a:pPr>
            <a:r>
              <a:rPr lang="en-US" sz="2846" spc="204" b="true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34-40- </a:t>
            </a:r>
            <a:r>
              <a:rPr lang="en-US" sz="2846" spc="204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Congrats- You/Your family meets our Get Healthy requirements!</a:t>
            </a:r>
          </a:p>
          <a:p>
            <a:pPr algn="l">
              <a:lnSpc>
                <a:spcPts val="4724"/>
              </a:lnSpc>
            </a:pPr>
            <a:r>
              <a:rPr lang="en-US" sz="2846" spc="204" b="true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28-34- </a:t>
            </a:r>
            <a:r>
              <a:rPr lang="en-US" sz="2846" spc="204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Not Bad- You/Your family is overall ok, but could use a few changes to help maximize health.</a:t>
            </a:r>
          </a:p>
          <a:p>
            <a:pPr algn="l">
              <a:lnSpc>
                <a:spcPts val="4724"/>
              </a:lnSpc>
            </a:pPr>
            <a:r>
              <a:rPr lang="en-US" sz="2846" spc="204" b="true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Less than 28</a:t>
            </a:r>
            <a:r>
              <a:rPr lang="en-US" sz="2846" spc="204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- NEEDS WORK- there are many ways to improve you/your family's health. </a:t>
            </a:r>
            <a:r>
              <a:rPr lang="en-US" sz="2846" i="true" spc="204">
                <a:solidFill>
                  <a:srgbClr val="000000"/>
                </a:solidFill>
                <a:latin typeface="Montserrat Light Italics"/>
                <a:ea typeface="Montserrat Light Italics"/>
                <a:cs typeface="Montserrat Light Italics"/>
                <a:sym typeface="Montserrat Light Italics"/>
              </a:rPr>
              <a:t>Join our community to learn more tips and tricks or be a Hol+ patient. </a:t>
            </a:r>
          </a:p>
          <a:p>
            <a:pPr algn="just">
              <a:lnSpc>
                <a:spcPts val="4724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964489" y="4337353"/>
            <a:ext cx="6359022" cy="1355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97"/>
              </a:lnSpc>
              <a:spcBef>
                <a:spcPct val="0"/>
              </a:spcBef>
            </a:pPr>
            <a:r>
              <a:rPr lang="en-US" sz="7450" spc="536" u="sng">
                <a:solidFill>
                  <a:srgbClr val="38BFC8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2" tooltip="https://vimeo.com/1030131767/fc8fe35a04?share=copy"/>
              </a:rPr>
              <a:t>CLICK HERE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65267" y="1057039"/>
            <a:ext cx="7404988" cy="8255261"/>
          </a:xfrm>
          <a:custGeom>
            <a:avLst/>
            <a:gdLst/>
            <a:ahLst/>
            <a:cxnLst/>
            <a:rect r="r" b="b" t="t" l="l"/>
            <a:pathLst>
              <a:path h="8255261" w="7404988">
                <a:moveTo>
                  <a:pt x="0" y="0"/>
                </a:moveTo>
                <a:lnTo>
                  <a:pt x="7404987" y="0"/>
                </a:lnTo>
                <a:lnTo>
                  <a:pt x="7404987" y="8255261"/>
                </a:lnTo>
                <a:lnTo>
                  <a:pt x="0" y="8255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757" t="-17397" r="0" b="-35942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2164195" y="2479934"/>
            <a:ext cx="8550712" cy="5837236"/>
          </a:xfrm>
          <a:prstGeom prst="rect">
            <a:avLst/>
          </a:prstGeom>
          <a:solidFill>
            <a:srgbClr val="7ACFD9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2300220" y="3498682"/>
            <a:ext cx="8414687" cy="1036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 spc="28">
                <a:solidFill>
                  <a:srgbClr val="F4F8F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Visit: www.doctortaz.com/superwoman-circle</a:t>
            </a:r>
          </a:p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2800" spc="28">
                <a:solidFill>
                  <a:srgbClr val="F4F8F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TheEastWestWay.com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2164195" y="999572"/>
            <a:ext cx="4524419" cy="1394636"/>
          </a:xfrm>
          <a:custGeom>
            <a:avLst/>
            <a:gdLst/>
            <a:ahLst/>
            <a:cxnLst/>
            <a:rect r="r" b="b" t="t" l="l"/>
            <a:pathLst>
              <a:path h="1394636" w="4524419">
                <a:moveTo>
                  <a:pt x="0" y="0"/>
                </a:moveTo>
                <a:lnTo>
                  <a:pt x="4524419" y="0"/>
                </a:lnTo>
                <a:lnTo>
                  <a:pt x="4524419" y="1394637"/>
                </a:lnTo>
                <a:lnTo>
                  <a:pt x="0" y="13946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8511" r="0" b="-20581"/>
            </a:stretch>
          </a:blipFill>
        </p:spPr>
      </p:sp>
      <p:sp>
        <p:nvSpPr>
          <p:cNvPr name="AutoShape 6" id="6"/>
          <p:cNvSpPr/>
          <p:nvPr/>
        </p:nvSpPr>
        <p:spPr>
          <a:xfrm rot="0">
            <a:off x="1028700" y="-169247"/>
            <a:ext cx="200932" cy="9427547"/>
          </a:xfrm>
          <a:prstGeom prst="rect">
            <a:avLst/>
          </a:prstGeom>
          <a:solidFill>
            <a:srgbClr val="7ACFD9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2300220" y="2509915"/>
            <a:ext cx="8100948" cy="1095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89"/>
              </a:lnSpc>
              <a:spcBef>
                <a:spcPct val="0"/>
              </a:spcBef>
            </a:pPr>
            <a:r>
              <a:rPr lang="en-US" b="true" sz="6760" spc="202">
                <a:solidFill>
                  <a:srgbClr val="FAFEFF"/>
                </a:solidFill>
                <a:latin typeface="Montserrat 2 Bold"/>
                <a:ea typeface="Montserrat 2 Bold"/>
                <a:cs typeface="Montserrat 2 Bold"/>
                <a:sym typeface="Montserrat 2 Bold"/>
              </a:rPr>
              <a:t>LET'S CONNECT!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5272336" y="4622487"/>
            <a:ext cx="2334430" cy="2972661"/>
          </a:xfrm>
          <a:custGeom>
            <a:avLst/>
            <a:gdLst/>
            <a:ahLst/>
            <a:cxnLst/>
            <a:rect r="r" b="b" t="t" l="l"/>
            <a:pathLst>
              <a:path h="2972661" w="2334430">
                <a:moveTo>
                  <a:pt x="0" y="0"/>
                </a:moveTo>
                <a:lnTo>
                  <a:pt x="2334430" y="0"/>
                </a:lnTo>
                <a:lnTo>
                  <a:pt x="2334430" y="2972661"/>
                </a:lnTo>
                <a:lnTo>
                  <a:pt x="0" y="29726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52329" y="7463622"/>
            <a:ext cx="3290646" cy="901173"/>
          </a:xfrm>
          <a:custGeom>
            <a:avLst/>
            <a:gdLst/>
            <a:ahLst/>
            <a:cxnLst/>
            <a:rect r="r" b="b" t="t" l="l"/>
            <a:pathLst>
              <a:path h="901173" w="3290646">
                <a:moveTo>
                  <a:pt x="0" y="0"/>
                </a:moveTo>
                <a:lnTo>
                  <a:pt x="3290646" y="0"/>
                </a:lnTo>
                <a:lnTo>
                  <a:pt x="3290646" y="901173"/>
                </a:lnTo>
                <a:lnTo>
                  <a:pt x="0" y="9011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682240" y="371475"/>
            <a:ext cx="8923520" cy="1143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79"/>
              </a:lnSpc>
              <a:spcBef>
                <a:spcPct val="0"/>
              </a:spcBef>
            </a:pPr>
            <a:r>
              <a:rPr lang="en-US" sz="6399" spc="575">
                <a:solidFill>
                  <a:srgbClr val="7ACFD9"/>
                </a:solidFill>
                <a:latin typeface="DIN Pro"/>
                <a:ea typeface="DIN Pro"/>
                <a:cs typeface="DIN Pro"/>
                <a:sym typeface="DIN Pro"/>
              </a:rPr>
              <a:t>THE 5 BODY THEORY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5524216" y="1933507"/>
            <a:ext cx="7239569" cy="7324793"/>
            <a:chOff x="0" y="0"/>
            <a:chExt cx="9652759" cy="976639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381613" cy="9766391"/>
            </a:xfrm>
            <a:custGeom>
              <a:avLst/>
              <a:gdLst/>
              <a:ahLst/>
              <a:cxnLst/>
              <a:rect r="r" b="b" t="t" l="l"/>
              <a:pathLst>
                <a:path h="9766391" w="3381613">
                  <a:moveTo>
                    <a:pt x="0" y="0"/>
                  </a:moveTo>
                  <a:lnTo>
                    <a:pt x="3381613" y="0"/>
                  </a:lnTo>
                  <a:lnTo>
                    <a:pt x="3381613" y="9766391"/>
                  </a:lnTo>
                  <a:lnTo>
                    <a:pt x="0" y="976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567786" y="0"/>
              <a:ext cx="3381613" cy="9766391"/>
            </a:xfrm>
            <a:custGeom>
              <a:avLst/>
              <a:gdLst/>
              <a:ahLst/>
              <a:cxnLst/>
              <a:rect r="r" b="b" t="t" l="l"/>
              <a:pathLst>
                <a:path h="9766391" w="3381613">
                  <a:moveTo>
                    <a:pt x="0" y="0"/>
                  </a:moveTo>
                  <a:lnTo>
                    <a:pt x="3381613" y="0"/>
                  </a:lnTo>
                  <a:lnTo>
                    <a:pt x="3381613" y="9766391"/>
                  </a:lnTo>
                  <a:lnTo>
                    <a:pt x="0" y="976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2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3135573" y="0"/>
              <a:ext cx="3381613" cy="9766391"/>
            </a:xfrm>
            <a:custGeom>
              <a:avLst/>
              <a:gdLst/>
              <a:ahLst/>
              <a:cxnLst/>
              <a:rect r="r" b="b" t="t" l="l"/>
              <a:pathLst>
                <a:path h="9766391" w="3381613">
                  <a:moveTo>
                    <a:pt x="0" y="0"/>
                  </a:moveTo>
                  <a:lnTo>
                    <a:pt x="3381613" y="0"/>
                  </a:lnTo>
                  <a:lnTo>
                    <a:pt x="3381613" y="9766391"/>
                  </a:lnTo>
                  <a:lnTo>
                    <a:pt x="0" y="976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9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4703359" y="0"/>
              <a:ext cx="3381613" cy="9766391"/>
            </a:xfrm>
            <a:custGeom>
              <a:avLst/>
              <a:gdLst/>
              <a:ahLst/>
              <a:cxnLst/>
              <a:rect r="r" b="b" t="t" l="l"/>
              <a:pathLst>
                <a:path h="9766391" w="3381613">
                  <a:moveTo>
                    <a:pt x="0" y="0"/>
                  </a:moveTo>
                  <a:lnTo>
                    <a:pt x="3381613" y="0"/>
                  </a:lnTo>
                  <a:lnTo>
                    <a:pt x="3381613" y="9766391"/>
                  </a:lnTo>
                  <a:lnTo>
                    <a:pt x="0" y="976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271146" y="0"/>
              <a:ext cx="3381613" cy="9766391"/>
            </a:xfrm>
            <a:custGeom>
              <a:avLst/>
              <a:gdLst/>
              <a:ahLst/>
              <a:cxnLst/>
              <a:rect r="r" b="b" t="t" l="l"/>
              <a:pathLst>
                <a:path h="9766391" w="3381613">
                  <a:moveTo>
                    <a:pt x="0" y="0"/>
                  </a:moveTo>
                  <a:lnTo>
                    <a:pt x="3381613" y="0"/>
                  </a:lnTo>
                  <a:lnTo>
                    <a:pt x="3381613" y="9766391"/>
                  </a:lnTo>
                  <a:lnTo>
                    <a:pt x="0" y="976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73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-4376815">
              <a:off x="611868" y="3041010"/>
              <a:ext cx="2106723" cy="4583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77"/>
                </a:lnSpc>
              </a:pPr>
              <a:r>
                <a:rPr lang="en-US" b="true" sz="2258" i="true" spc="112">
                  <a:solidFill>
                    <a:srgbClr val="FFFFFF"/>
                  </a:solidFill>
                  <a:latin typeface="Montserrat 1 Bold Italics"/>
                  <a:ea typeface="Montserrat 1 Bold Italics"/>
                  <a:cs typeface="Montserrat 1 Bold Italics"/>
                  <a:sym typeface="Montserrat 1 Bold Italics"/>
                </a:rPr>
                <a:t>Physical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-4376815">
              <a:off x="3652021" y="3041010"/>
              <a:ext cx="2086903" cy="4583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77"/>
                </a:lnSpc>
              </a:pPr>
              <a:r>
                <a:rPr lang="en-US" b="true" sz="2258" i="true" spc="112">
                  <a:solidFill>
                    <a:srgbClr val="FFFFFF"/>
                  </a:solidFill>
                  <a:latin typeface="Montserrat 1 Bold Italics"/>
                  <a:ea typeface="Montserrat 1 Bold Italics"/>
                  <a:cs typeface="Montserrat 1 Bold Italics"/>
                  <a:sym typeface="Montserrat 1 Bold Italics"/>
                </a:rPr>
                <a:t>Mental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-4376815">
              <a:off x="5141624" y="3041010"/>
              <a:ext cx="2243270" cy="4583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77"/>
                </a:lnSpc>
              </a:pPr>
              <a:r>
                <a:rPr lang="en-US" b="true" sz="2258" i="true" spc="112">
                  <a:solidFill>
                    <a:srgbClr val="FFFFFF"/>
                  </a:solidFill>
                  <a:latin typeface="Montserrat 1 Bold Italics"/>
                  <a:ea typeface="Montserrat 1 Bold Italics"/>
                  <a:cs typeface="Montserrat 1 Bold Italics"/>
                  <a:sym typeface="Montserrat 1 Bold Italics"/>
                </a:rPr>
                <a:t>Spiritual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-4376815">
              <a:off x="6910614" y="3041010"/>
              <a:ext cx="2086903" cy="4583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77"/>
                </a:lnSpc>
              </a:pPr>
              <a:r>
                <a:rPr lang="en-US" b="true" sz="2258" i="true" spc="112">
                  <a:solidFill>
                    <a:srgbClr val="FFFFFF"/>
                  </a:solidFill>
                  <a:latin typeface="Montserrat 1 Bold Italics"/>
                  <a:ea typeface="Montserrat 1 Bold Italics"/>
                  <a:cs typeface="Montserrat 1 Bold Italics"/>
                  <a:sym typeface="Montserrat 1 Bold Italics"/>
                </a:rPr>
                <a:t>Social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-4376815">
              <a:off x="1976641" y="3041010"/>
              <a:ext cx="2255743" cy="4583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77"/>
                </a:lnSpc>
              </a:pPr>
              <a:r>
                <a:rPr lang="en-US" b="true" sz="2258" i="true" spc="112">
                  <a:solidFill>
                    <a:srgbClr val="FFFFFF"/>
                  </a:solidFill>
                  <a:latin typeface="Montserrat 1 Bold Italics"/>
                  <a:ea typeface="Montserrat 1 Bold Italics"/>
                  <a:cs typeface="Montserrat 1 Bold Italics"/>
                  <a:sym typeface="Montserrat 1 Bold Italics"/>
                </a:rPr>
                <a:t>Emotional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030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</a:blip>
            <a:stretch>
              <a:fillRect l="0" t="-6666" r="0" b="-666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50877" y="4378514"/>
            <a:ext cx="13786247" cy="1453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9"/>
              </a:lnSpc>
              <a:spcBef>
                <a:spcPct val="0"/>
              </a:spcBef>
            </a:pPr>
            <a:r>
              <a:rPr lang="en-US" sz="9109" spc="819">
                <a:solidFill>
                  <a:srgbClr val="F5F5F5"/>
                </a:solidFill>
                <a:latin typeface="DIN Pro"/>
                <a:ea typeface="DIN Pro"/>
                <a:cs typeface="DIN Pro"/>
                <a:sym typeface="DIN Pro"/>
              </a:rPr>
              <a:t>COMMUNITY MATTERS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5396" y="2353056"/>
            <a:ext cx="15157208" cy="6905244"/>
          </a:xfrm>
          <a:custGeom>
            <a:avLst/>
            <a:gdLst/>
            <a:ahLst/>
            <a:cxnLst/>
            <a:rect r="r" b="b" t="t" l="l"/>
            <a:pathLst>
              <a:path h="6905244" w="15157208">
                <a:moveTo>
                  <a:pt x="0" y="0"/>
                </a:moveTo>
                <a:lnTo>
                  <a:pt x="15157208" y="0"/>
                </a:lnTo>
                <a:lnTo>
                  <a:pt x="15157208" y="6905244"/>
                </a:lnTo>
                <a:lnTo>
                  <a:pt x="0" y="69052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4018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55842" y="468223"/>
            <a:ext cx="13176315" cy="1073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2"/>
              </a:lnSpc>
              <a:spcBef>
                <a:spcPct val="0"/>
              </a:spcBef>
            </a:pPr>
            <a:r>
              <a:rPr lang="en-US" sz="6782" spc="610">
                <a:solidFill>
                  <a:srgbClr val="38BFC8"/>
                </a:solidFill>
                <a:latin typeface="DIN Pro"/>
                <a:ea typeface="DIN Pro"/>
                <a:cs typeface="DIN Pro"/>
                <a:sym typeface="DIN Pro"/>
              </a:rPr>
              <a:t>LIFE INVENTORY CHECKLIST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098496" y="1679318"/>
            <a:ext cx="2091008" cy="479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47"/>
              </a:lnSpc>
              <a:spcBef>
                <a:spcPct val="0"/>
              </a:spcBef>
            </a:pPr>
            <a:r>
              <a:rPr lang="en-US" sz="3047" spc="274">
                <a:solidFill>
                  <a:srgbClr val="38BFC8"/>
                </a:solidFill>
                <a:latin typeface="DIN Pro"/>
                <a:ea typeface="DIN Pro"/>
                <a:cs typeface="DIN Pro"/>
                <a:sym typeface="DIN Pro"/>
              </a:rPr>
              <a:t>PART ONE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09296" y="2311609"/>
            <a:ext cx="13269408" cy="7399946"/>
          </a:xfrm>
          <a:custGeom>
            <a:avLst/>
            <a:gdLst/>
            <a:ahLst/>
            <a:cxnLst/>
            <a:rect r="r" b="b" t="t" l="l"/>
            <a:pathLst>
              <a:path h="7399946" w="13269408">
                <a:moveTo>
                  <a:pt x="0" y="0"/>
                </a:moveTo>
                <a:lnTo>
                  <a:pt x="13269408" y="0"/>
                </a:lnTo>
                <a:lnTo>
                  <a:pt x="13269408" y="7399946"/>
                </a:lnTo>
                <a:lnTo>
                  <a:pt x="0" y="73999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059" r="0" b="-637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55842" y="468223"/>
            <a:ext cx="13176315" cy="1073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2"/>
              </a:lnSpc>
              <a:spcBef>
                <a:spcPct val="0"/>
              </a:spcBef>
            </a:pPr>
            <a:r>
              <a:rPr lang="en-US" sz="6782" spc="610">
                <a:solidFill>
                  <a:srgbClr val="38BFC8"/>
                </a:solidFill>
                <a:latin typeface="DIN Pro"/>
                <a:ea typeface="DIN Pro"/>
                <a:cs typeface="DIN Pro"/>
                <a:sym typeface="DIN Pro"/>
              </a:rPr>
              <a:t>LIFE INVENTORY CHECKLIST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071217" y="1679318"/>
            <a:ext cx="2145565" cy="479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47"/>
              </a:lnSpc>
              <a:spcBef>
                <a:spcPct val="0"/>
              </a:spcBef>
            </a:pPr>
            <a:r>
              <a:rPr lang="en-US" sz="3047" spc="274">
                <a:solidFill>
                  <a:srgbClr val="38BFC8"/>
                </a:solidFill>
                <a:latin typeface="DIN Pro"/>
                <a:ea typeface="DIN Pro"/>
                <a:cs typeface="DIN Pro"/>
                <a:sym typeface="DIN Pro"/>
              </a:rPr>
              <a:t>PART TWO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3767" y="2893257"/>
            <a:ext cx="16740467" cy="5832393"/>
          </a:xfrm>
          <a:custGeom>
            <a:avLst/>
            <a:gdLst/>
            <a:ahLst/>
            <a:cxnLst/>
            <a:rect r="r" b="b" t="t" l="l"/>
            <a:pathLst>
              <a:path h="5832393" w="16740467">
                <a:moveTo>
                  <a:pt x="0" y="0"/>
                </a:moveTo>
                <a:lnTo>
                  <a:pt x="16740466" y="0"/>
                </a:lnTo>
                <a:lnTo>
                  <a:pt x="16740466" y="5832393"/>
                </a:lnTo>
                <a:lnTo>
                  <a:pt x="0" y="58323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4597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55842" y="468223"/>
            <a:ext cx="13176315" cy="1073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2"/>
              </a:lnSpc>
              <a:spcBef>
                <a:spcPct val="0"/>
              </a:spcBef>
            </a:pPr>
            <a:r>
              <a:rPr lang="en-US" sz="6782" spc="610">
                <a:solidFill>
                  <a:srgbClr val="38BFC8"/>
                </a:solidFill>
                <a:latin typeface="DIN Pro"/>
                <a:ea typeface="DIN Pro"/>
                <a:cs typeface="DIN Pro"/>
                <a:sym typeface="DIN Pro"/>
              </a:rPr>
              <a:t>LIFE INVENTORY CHECKLIST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575653" y="1679318"/>
            <a:ext cx="3136694" cy="479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47"/>
              </a:lnSpc>
              <a:spcBef>
                <a:spcPct val="0"/>
              </a:spcBef>
            </a:pPr>
            <a:r>
              <a:rPr lang="en-US" sz="3047" spc="274">
                <a:solidFill>
                  <a:srgbClr val="38BFC8"/>
                </a:solidFill>
                <a:latin typeface="DIN Pro"/>
                <a:ea typeface="DIN Pro"/>
                <a:cs typeface="DIN Pro"/>
                <a:sym typeface="DIN Pro"/>
              </a:rPr>
              <a:t>YOUR RESULTS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05838" y="367205"/>
            <a:ext cx="15476323" cy="1926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2"/>
              </a:lnSpc>
              <a:spcBef>
                <a:spcPct val="0"/>
              </a:spcBef>
            </a:pPr>
            <a:r>
              <a:rPr lang="en-US" sz="6782" spc="610">
                <a:solidFill>
                  <a:srgbClr val="38BFC8"/>
                </a:solidFill>
                <a:latin typeface="DIN Pro"/>
                <a:ea typeface="DIN Pro"/>
                <a:cs typeface="DIN Pro"/>
                <a:sym typeface="DIN Pro"/>
              </a:rPr>
              <a:t>TAKE A LOOK AT YOUR PERSONALITY TYPE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65312" y="4802457"/>
            <a:ext cx="15557376" cy="532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  <a:spcBef>
                <a:spcPct val="0"/>
              </a:spcBef>
            </a:pPr>
            <a:r>
              <a:rPr lang="en-US" sz="4073" spc="366" u="sng">
                <a:solidFill>
                  <a:srgbClr val="000000"/>
                </a:solidFill>
                <a:latin typeface="Montserrat 2"/>
                <a:ea typeface="Montserrat 2"/>
                <a:cs typeface="Montserrat 2"/>
                <a:sym typeface="Montserrat 2"/>
                <a:hlinkClick r:id="rId2" tooltip="https://www.mbtionline.com/en-US/Products/For-you?gad_source=1&amp;gclid=Cj0KCQiAvP-6BhDyARIsAJ3uv7aNaLjPS5QTvv3whJZ2K5gqdZkMOZCuPDSPL8QUM3Zxs65itZJciFwaAm3KEALw_wcB"/>
              </a:rPr>
              <a:t>THE MYERS-BRIGGS TYPE INDICATOR ASSESSMENT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448683" y="6772314"/>
            <a:ext cx="11390635" cy="532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3"/>
              </a:lnSpc>
              <a:spcBef>
                <a:spcPct val="0"/>
              </a:spcBef>
            </a:pPr>
            <a:r>
              <a:rPr lang="en-US" sz="4073" spc="366" u="sng">
                <a:solidFill>
                  <a:srgbClr val="000000"/>
                </a:solidFill>
                <a:latin typeface="Montserrat 2"/>
                <a:ea typeface="Montserrat 2"/>
                <a:cs typeface="Montserrat 2"/>
                <a:sym typeface="Montserrat 2"/>
                <a:hlinkClick r:id="rId3" tooltip="https://www.truity.com/test/enneagram-personality-test-super"/>
              </a:rPr>
              <a:t>THE ENNEAGRAM PERSONALITY TEST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907432" y="1471632"/>
            <a:ext cx="4886975" cy="703795"/>
          </a:xfrm>
          <a:prstGeom prst="rect">
            <a:avLst/>
          </a:prstGeom>
          <a:solidFill>
            <a:srgbClr val="F8F2EF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860914" y="1657934"/>
            <a:ext cx="8980009" cy="312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34"/>
              </a:lnSpc>
            </a:pPr>
            <a:r>
              <a:rPr lang="en-US" sz="1963" spc="141">
                <a:solidFill>
                  <a:srgbClr val="22222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FIND YOUR POWER TYPE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16753" y="2575198"/>
            <a:ext cx="5023274" cy="1475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38"/>
              </a:lnSpc>
            </a:pPr>
            <a:r>
              <a:rPr lang="en-US" sz="1234" spc="88" b="true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My hair Is best described as: </a:t>
            </a:r>
            <a:r>
              <a:rPr lang="en-US" sz="1234" spc="88" b="true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Thin &amp; sparse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Thin but of average volume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Medium volume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Falling out; I am losing hair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Full and abundant volume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116753" y="4389029"/>
            <a:ext cx="5417484" cy="1475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38"/>
              </a:lnSpc>
            </a:pPr>
            <a:r>
              <a:rPr lang="en-US" sz="1234" spc="88" b="true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My hair Is typically: </a:t>
            </a:r>
            <a:r>
              <a:rPr lang="en-US" sz="1234" spc="88" b="true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 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Dry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Dry with areas of oiliness (such as the central scalp)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Slightly oily (I need to wash daily)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Oily on the scalp with dry, brittle ends overall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Luxuriant and shiny (I can wash every 3 or 4 days)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116753" y="6235910"/>
            <a:ext cx="5417484" cy="1475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38"/>
              </a:lnSpc>
            </a:pPr>
            <a:r>
              <a:rPr lang="en-US" sz="1234" spc="88" b="true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My skin is usually: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Dry and quick to wrinkle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Oily with areas of dryness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Oily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Dry with patches of oiliness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Moist and firm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16753" y="8055019"/>
            <a:ext cx="5417484" cy="1475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38"/>
              </a:lnSpc>
            </a:pPr>
            <a:r>
              <a:rPr lang="en-US" sz="1234" spc="88" b="true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When I touch or pull my skin: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It feels dry and rough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There are areas of roughness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It is moist and oily, with breakouts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It is dry and irritated or inflamed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It is moist and responds to pressure easily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851477" y="2575198"/>
            <a:ext cx="733608" cy="1475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38"/>
              </a:lnSpc>
            </a:pPr>
            <a:r>
              <a:rPr lang="en-US" sz="1234" spc="88" b="true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Score: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+1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+2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+3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+4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+5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851477" y="4389029"/>
            <a:ext cx="733608" cy="1475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38"/>
              </a:lnSpc>
            </a:pPr>
            <a:r>
              <a:rPr lang="en-US" sz="1234" spc="88" b="true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Score: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+1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+2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+3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+4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+5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851477" y="6235910"/>
            <a:ext cx="733608" cy="1475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38"/>
              </a:lnSpc>
            </a:pPr>
            <a:r>
              <a:rPr lang="en-US" sz="1234" spc="88" b="true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Score: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+1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+2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+3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+4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+5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851477" y="8055019"/>
            <a:ext cx="733608" cy="1475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38"/>
              </a:lnSpc>
            </a:pPr>
            <a:r>
              <a:rPr lang="en-US" sz="1234" spc="88" b="true">
                <a:solidFill>
                  <a:srgbClr val="000000"/>
                </a:solidFill>
                <a:latin typeface="Montserrat Light Bold"/>
                <a:ea typeface="Montserrat Light Bold"/>
                <a:cs typeface="Montserrat Light Bold"/>
                <a:sym typeface="Montserrat Light Bold"/>
              </a:rPr>
              <a:t>Score: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+1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+2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+3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+4</a:t>
            </a:r>
          </a:p>
          <a:p>
            <a:pPr algn="l">
              <a:lnSpc>
                <a:spcPts val="1938"/>
              </a:lnSpc>
            </a:pPr>
            <a:r>
              <a:rPr lang="en-US" sz="1234" spc="88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+5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521829" y="269714"/>
            <a:ext cx="5658180" cy="981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77"/>
              </a:lnSpc>
            </a:pPr>
            <a:r>
              <a:rPr lang="en-US" sz="5866">
                <a:solidFill>
                  <a:srgbClr val="38BFC8"/>
                </a:solidFill>
                <a:latin typeface="Gistesy"/>
                <a:ea typeface="Gistesy"/>
                <a:cs typeface="Gistesy"/>
                <a:sym typeface="Gistesy"/>
              </a:rPr>
              <a:t>Your PowerType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0441635" y="756144"/>
            <a:ext cx="6096426" cy="8774712"/>
            <a:chOff x="0" y="0"/>
            <a:chExt cx="8128568" cy="11699616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47625"/>
              <a:ext cx="6312604" cy="20856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74"/>
                </a:lnSpc>
              </a:pPr>
              <a:r>
                <a:rPr lang="en-US" sz="1321" spc="95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My body build is best described as: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Slender and/or thin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Thin with some muscle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Medium with good muscle tone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Thin to medium with some muscle loss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Medium to large, with areas of fat deposition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2357605"/>
              <a:ext cx="6807997" cy="24366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74"/>
                </a:lnSpc>
              </a:pPr>
              <a:r>
                <a:rPr lang="en-US" sz="1321" spc="95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My weight</a:t>
              </a:r>
              <a:r>
                <a:rPr lang="en-US" sz="1321" spc="95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: </a:t>
              </a:r>
              <a:r>
                <a:rPr lang="en-US" sz="1321" spc="95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 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Remains consistently low (I am lean and have trouble gaining weight)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Fluctuates (I gain or lose easily)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Is fairly consistent as long as I work out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Decreases when I’m stressed or overworked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Is stubborn (I gain easily and tend to be overweight)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5084639"/>
              <a:ext cx="6807997" cy="27875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74"/>
                </a:lnSpc>
              </a:pPr>
              <a:r>
                <a:rPr lang="en-US" sz="1321" spc="95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My energy is: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Irregular—I alternate between high highs &amp; low lows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Consistent, but I occasionally crash or become overwhelmed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Consistently positive (I feel on top of the world!)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Low—I have trouble getting going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Just okay—I have more days of feeling low energy than high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8210215"/>
              <a:ext cx="6807997" cy="3489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74"/>
                </a:lnSpc>
              </a:pPr>
              <a:r>
                <a:rPr lang="en-US" sz="1321" spc="95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In terms of sleep patterns: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 am up all night—I do my best work at night.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 am up super early in the morning, before everyone else—I hear the birds!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 am awake as the day breaks, usually the same time every morning.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 need more sleep than I did in the past and am often in bed before everyone else.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 always oversleep—it’s tough getting out of bed, even though I sleep through the night.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7206664" y="-47625"/>
              <a:ext cx="921904" cy="20856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74"/>
                </a:lnSpc>
              </a:pPr>
              <a:r>
                <a:rPr lang="en-US" sz="1321" spc="95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Score: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+1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+2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+3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+4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+5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7206664" y="2357605"/>
              <a:ext cx="921904" cy="24366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74"/>
                </a:lnSpc>
              </a:pPr>
              <a:r>
                <a:rPr lang="en-US" sz="1321" spc="95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Score: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+1</a:t>
              </a:r>
            </a:p>
            <a:p>
              <a:pPr algn="l">
                <a:lnSpc>
                  <a:spcPts val="2074"/>
                </a:lnSpc>
              </a:pP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+2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+3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+4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+5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7206664" y="5084639"/>
              <a:ext cx="921904" cy="24366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74"/>
                </a:lnSpc>
              </a:pPr>
              <a:r>
                <a:rPr lang="en-US" sz="1321" spc="95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Score: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+1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+2</a:t>
              </a:r>
            </a:p>
            <a:p>
              <a:pPr algn="l">
                <a:lnSpc>
                  <a:spcPts val="2074"/>
                </a:lnSpc>
              </a:pP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+3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+4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+5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7206664" y="8210215"/>
              <a:ext cx="921904" cy="31384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074"/>
                </a:lnSpc>
              </a:pPr>
              <a:r>
                <a:rPr lang="en-US" sz="1321" spc="95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Score: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+1</a:t>
              </a: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+2</a:t>
              </a:r>
            </a:p>
            <a:p>
              <a:pPr algn="l">
                <a:lnSpc>
                  <a:spcPts val="2074"/>
                </a:lnSpc>
              </a:pP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+3</a:t>
              </a:r>
            </a:p>
            <a:p>
              <a:pPr algn="l">
                <a:lnSpc>
                  <a:spcPts val="2074"/>
                </a:lnSpc>
              </a:pP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+4</a:t>
              </a:r>
            </a:p>
            <a:p>
              <a:pPr algn="l">
                <a:lnSpc>
                  <a:spcPts val="2074"/>
                </a:lnSpc>
              </a:pPr>
            </a:p>
            <a:p>
              <a:pPr algn="l">
                <a:lnSpc>
                  <a:spcPts val="2074"/>
                </a:lnSpc>
              </a:pPr>
              <a:r>
                <a:rPr lang="en-US" sz="1321" spc="95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+5</a:t>
              </a:r>
            </a:p>
          </p:txBody>
        </p:sp>
      </p:grpSp>
      <p:sp>
        <p:nvSpPr>
          <p:cNvPr name="AutoShape 22" id="22"/>
          <p:cNvSpPr/>
          <p:nvPr/>
        </p:nvSpPr>
        <p:spPr>
          <a:xfrm rot="0">
            <a:off x="9299460" y="0"/>
            <a:ext cx="88026" cy="10183691"/>
          </a:xfrm>
          <a:prstGeom prst="rect">
            <a:avLst/>
          </a:prstGeom>
          <a:solidFill>
            <a:srgbClr val="7ACFD9"/>
          </a:solid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694617"/>
            <a:ext cx="7003996" cy="8897766"/>
            <a:chOff x="0" y="0"/>
            <a:chExt cx="9338662" cy="1186368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57150"/>
              <a:ext cx="7252357" cy="23986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3"/>
                </a:lnSpc>
              </a:pPr>
              <a:r>
                <a:rPr lang="en-US" sz="1518" spc="109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I typically go to sleep:</a:t>
              </a: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Past midnight</a:t>
              </a: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Between 11 p.m. and midnight</a:t>
              </a: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Between 10 p.m. and 11 p.m.</a:t>
              </a: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No later than 10 p.m., and sometimes earlier</a:t>
              </a: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 bed by 10 p.m. or before.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782672"/>
              <a:ext cx="7821498" cy="44320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3"/>
                </a:lnSpc>
              </a:pPr>
              <a:r>
                <a:rPr lang="en-US" sz="1518" spc="109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When I do have trouble with sleep, it is most often because:</a:t>
              </a: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My mind is restless and anxious.</a:t>
              </a: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 worry about my to-do list and that my tasks won’t get done.</a:t>
              </a: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 stay up too late trying to get too much done before bedtime.</a:t>
              </a: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 don’t feel rested in the morning. I feel drained and can’t get caught up because I’m too tired.</a:t>
              </a: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 wake up wanting to stay in bed all day. I either procrastinate or lack motivation.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7852389"/>
              <a:ext cx="7821498" cy="4011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3"/>
                </a:lnSpc>
              </a:pPr>
              <a:r>
                <a:rPr lang="en-US" sz="1518" spc="109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My thinking patterns are:</a:t>
              </a: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Erratic. I have trouble focusing and sustaining thoughts.</a:t>
              </a: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Sharply unfocused. I can do many tasks at once but have to train my brain to stay on task.</a:t>
              </a: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Razor sharp. I am usually on point and able to finish my to-do list.</a:t>
              </a: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Densely hazy. I often feel brain fog or overly burdened.</a:t>
              </a: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Periodically foggy. I can forget things occasionally.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8279515" y="-57150"/>
              <a:ext cx="1059147" cy="23986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3"/>
                </a:lnSpc>
              </a:pPr>
              <a:r>
                <a:rPr lang="en-US" sz="1518" spc="109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Score:</a:t>
              </a: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+1</a:t>
              </a: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+2</a:t>
              </a: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+3</a:t>
              </a: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+4</a:t>
              </a: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+5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8279515" y="2782672"/>
              <a:ext cx="1059147" cy="4011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3"/>
                </a:lnSpc>
              </a:pPr>
              <a:r>
                <a:rPr lang="en-US" sz="1518" spc="109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Score:</a:t>
              </a:r>
            </a:p>
            <a:p>
              <a:pPr algn="l">
                <a:lnSpc>
                  <a:spcPts val="2383"/>
                </a:lnSpc>
              </a:pP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+1</a:t>
              </a: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+2</a:t>
              </a:r>
            </a:p>
            <a:p>
              <a:pPr algn="l">
                <a:lnSpc>
                  <a:spcPts val="2383"/>
                </a:lnSpc>
              </a:pP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+3</a:t>
              </a:r>
            </a:p>
            <a:p>
              <a:pPr algn="l">
                <a:lnSpc>
                  <a:spcPts val="2383"/>
                </a:lnSpc>
              </a:pP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+4</a:t>
              </a:r>
            </a:p>
            <a:p>
              <a:pPr algn="l">
                <a:lnSpc>
                  <a:spcPts val="2383"/>
                </a:lnSpc>
              </a:pP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+5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8279515" y="7852389"/>
              <a:ext cx="1059147" cy="4011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3"/>
                </a:lnSpc>
              </a:pPr>
              <a:r>
                <a:rPr lang="en-US" sz="1518" spc="109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Score:</a:t>
              </a: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+1</a:t>
              </a:r>
            </a:p>
            <a:p>
              <a:pPr algn="l">
                <a:lnSpc>
                  <a:spcPts val="2383"/>
                </a:lnSpc>
              </a:pP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+2</a:t>
              </a:r>
            </a:p>
            <a:p>
              <a:pPr algn="l">
                <a:lnSpc>
                  <a:spcPts val="2383"/>
                </a:lnSpc>
              </a:pP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+3</a:t>
              </a:r>
            </a:p>
            <a:p>
              <a:pPr algn="l">
                <a:lnSpc>
                  <a:spcPts val="2383"/>
                </a:lnSpc>
              </a:pP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+4</a:t>
              </a:r>
            </a:p>
            <a:p>
              <a:pPr algn="l">
                <a:lnSpc>
                  <a:spcPts val="2383"/>
                </a:lnSpc>
              </a:pPr>
            </a:p>
            <a:p>
              <a:pPr algn="l">
                <a:lnSpc>
                  <a:spcPts val="2383"/>
                </a:lnSpc>
              </a:pPr>
              <a:r>
                <a:rPr lang="en-US" sz="1518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+5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093857" y="694617"/>
            <a:ext cx="7008818" cy="8898087"/>
            <a:chOff x="0" y="0"/>
            <a:chExt cx="9345091" cy="11864117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57150"/>
              <a:ext cx="7257350" cy="24002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5"/>
                </a:lnSpc>
              </a:pPr>
              <a:r>
                <a:rPr lang="en-US" sz="1519" spc="109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My belly issue is: 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Bloating, gas, and diarrhea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Occasional discomfort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Abdominal pain or constipation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Occasional constipation or diarrhea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Abdominal weight gain, indigestion, bloating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2784627"/>
              <a:ext cx="7826882" cy="24002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5"/>
                </a:lnSpc>
              </a:pPr>
              <a:r>
                <a:rPr lang="en-US" sz="1519" spc="109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I am: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Frequently cold or easily chilled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Occasionally cold or chilled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Usually comfortable, but sometimes warm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Someone who fluctuates between being cold and hot 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Easily overheated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5752866"/>
              <a:ext cx="7826882" cy="24002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5"/>
                </a:lnSpc>
              </a:pPr>
              <a:r>
                <a:rPr lang="en-US" sz="1519" spc="109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My cycles are: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Irregular or non-existent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Regular but light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Regular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Irregular but heavy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Very heavy - I sometimes see clots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8639458"/>
              <a:ext cx="7826882" cy="32246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5"/>
                </a:lnSpc>
              </a:pPr>
              <a:r>
                <a:rPr lang="en-US" sz="1519" spc="109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I can best describe my overall mood as the following: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 am usually anxious and nervous.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 am prone to anxiety, but only when stressed.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 can be irritable and very angry when stressed—yes, that is me yelling.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 can have waves of depression and anxiety.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 do get depressed often.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8285215" y="-57150"/>
              <a:ext cx="1059876" cy="24002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5"/>
                </a:lnSpc>
              </a:pPr>
              <a:r>
                <a:rPr lang="en-US" sz="1519" spc="109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Score: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+1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+2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+3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+4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+5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8285215" y="2784627"/>
              <a:ext cx="1059876" cy="24002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5"/>
                </a:lnSpc>
              </a:pPr>
              <a:r>
                <a:rPr lang="en-US" sz="1519" spc="109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Score: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+1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+2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+3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+4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+5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8285215" y="5752866"/>
              <a:ext cx="1059876" cy="24002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5"/>
                </a:lnSpc>
              </a:pPr>
              <a:r>
                <a:rPr lang="en-US" sz="1519" spc="109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Score: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+1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+2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+3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+4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+5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8285215" y="8639458"/>
              <a:ext cx="1059876" cy="32071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5"/>
                </a:lnSpc>
              </a:pPr>
              <a:r>
                <a:rPr lang="en-US" sz="1519" spc="109" b="true">
                  <a:solidFill>
                    <a:srgbClr val="000000"/>
                  </a:solidFill>
                  <a:latin typeface="Montserrat Light Bold"/>
                  <a:ea typeface="Montserrat Light Bold"/>
                  <a:cs typeface="Montserrat Light Bold"/>
                  <a:sym typeface="Montserrat Light Bold"/>
                </a:rPr>
                <a:t>Score:</a:t>
              </a:r>
            </a:p>
            <a:p>
              <a:pPr algn="l">
                <a:lnSpc>
                  <a:spcPts val="2385"/>
                </a:lnSpc>
              </a:pP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+1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+2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+3</a:t>
              </a:r>
            </a:p>
            <a:p>
              <a:pPr algn="l">
                <a:lnSpc>
                  <a:spcPts val="2385"/>
                </a:lnSpc>
              </a:pP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+4</a:t>
              </a:r>
            </a:p>
            <a:p>
              <a:pPr algn="l">
                <a:lnSpc>
                  <a:spcPts val="2385"/>
                </a:lnSpc>
              </a:pPr>
              <a:r>
                <a:rPr lang="en-US" sz="1519" spc="109">
                  <a:solidFill>
                    <a:srgbClr val="000000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+5</a:t>
              </a:r>
            </a:p>
          </p:txBody>
        </p:sp>
      </p:grpSp>
      <p:sp>
        <p:nvSpPr>
          <p:cNvPr name="AutoShape 18" id="18"/>
          <p:cNvSpPr/>
          <p:nvPr/>
        </p:nvSpPr>
        <p:spPr>
          <a:xfrm rot="0">
            <a:off x="9116824" y="-101018"/>
            <a:ext cx="71189" cy="10554091"/>
          </a:xfrm>
          <a:prstGeom prst="rect">
            <a:avLst/>
          </a:prstGeom>
          <a:solidFill>
            <a:srgbClr val="7ACFD9"/>
          </a:solid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DAGZelWutGc</dc:identifier>
  <dcterms:modified xsi:type="dcterms:W3CDTF">2011-08-01T06:04:30Z</dcterms:modified>
  <cp:revision>1</cp:revision>
  <dc:title>COMMUNITY MATTERS: Circle Webinar 2024</dc:title>
</cp:coreProperties>
</file>